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96" r:id="rId2"/>
    <p:sldId id="257" r:id="rId3"/>
    <p:sldId id="320" r:id="rId4"/>
    <p:sldId id="261" r:id="rId5"/>
    <p:sldId id="300" r:id="rId6"/>
    <p:sldId id="301" r:id="rId7"/>
    <p:sldId id="310" r:id="rId8"/>
    <p:sldId id="311" r:id="rId9"/>
    <p:sldId id="312" r:id="rId10"/>
    <p:sldId id="306" r:id="rId11"/>
    <p:sldId id="307" r:id="rId12"/>
    <p:sldId id="302" r:id="rId13"/>
    <p:sldId id="308" r:id="rId14"/>
    <p:sldId id="309" r:id="rId15"/>
    <p:sldId id="293" r:id="rId16"/>
    <p:sldId id="295" r:id="rId17"/>
    <p:sldId id="289" r:id="rId18"/>
    <p:sldId id="288" r:id="rId19"/>
    <p:sldId id="290" r:id="rId20"/>
    <p:sldId id="291" r:id="rId21"/>
    <p:sldId id="292" r:id="rId22"/>
    <p:sldId id="294" r:id="rId23"/>
    <p:sldId id="262" r:id="rId24"/>
    <p:sldId id="263" r:id="rId25"/>
    <p:sldId id="314" r:id="rId26"/>
    <p:sldId id="315" r:id="rId27"/>
    <p:sldId id="316" r:id="rId28"/>
    <p:sldId id="313" r:id="rId29"/>
    <p:sldId id="318" r:id="rId30"/>
    <p:sldId id="319" r:id="rId31"/>
    <p:sldId id="317" r:id="rId32"/>
    <p:sldId id="297" r:id="rId33"/>
    <p:sldId id="286" r:id="rId34"/>
    <p:sldId id="287" r:id="rId35"/>
    <p:sldId id="299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3B"/>
    <a:srgbClr val="00FFFF"/>
    <a:srgbClr val="FF00FF"/>
    <a:srgbClr val="00FF00"/>
    <a:srgbClr val="F2928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95" d="100"/>
          <a:sy n="95" d="100"/>
        </p:scale>
        <p:origin x="-546" y="-8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071E3-221F-455C-9A6F-5F0D1B85D29A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9DC09-A841-46C3-85F4-520F687DC5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59918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9DC09-A841-46C3-85F4-520F687DC5E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154D1-D494-40C0-9207-033B8F3B286A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8142-8C5C-4BE0-99F1-BDE1729691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154D1-D494-40C0-9207-033B8F3B286A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8142-8C5C-4BE0-99F1-BDE1729691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154D1-D494-40C0-9207-033B8F3B286A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8142-8C5C-4BE0-99F1-BDE1729691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154D1-D494-40C0-9207-033B8F3B286A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8142-8C5C-4BE0-99F1-BDE1729691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154D1-D494-40C0-9207-033B8F3B286A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8142-8C5C-4BE0-99F1-BDE1729691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154D1-D494-40C0-9207-033B8F3B286A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8142-8C5C-4BE0-99F1-BDE1729691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154D1-D494-40C0-9207-033B8F3B286A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8142-8C5C-4BE0-99F1-BDE1729691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154D1-D494-40C0-9207-033B8F3B286A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8142-8C5C-4BE0-99F1-BDE1729691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154D1-D494-40C0-9207-033B8F3B286A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8142-8C5C-4BE0-99F1-BDE1729691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154D1-D494-40C0-9207-033B8F3B286A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8142-8C5C-4BE0-99F1-BDE1729691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154D1-D494-40C0-9207-033B8F3B286A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8142-8C5C-4BE0-99F1-BDE1729691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154D1-D494-40C0-9207-033B8F3B286A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E8142-8C5C-4BE0-99F1-BDE1729691F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772400" cy="1470025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Patient S15_83_RR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90800"/>
            <a:ext cx="6400800" cy="3810000"/>
          </a:xfrm>
        </p:spPr>
        <p:txBody>
          <a:bodyPr>
            <a:normAutofit fontScale="55000" lnSpcReduction="20000"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 DOB: 		12/04/1991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 Handedness: 	R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Gender</a:t>
            </a:r>
            <a:r>
              <a:rPr lang="en-US" dirty="0" smtClean="0">
                <a:solidFill>
                  <a:srgbClr val="000000"/>
                </a:solidFill>
              </a:rPr>
              <a:t>: 	M</a:t>
            </a:r>
            <a:endParaRPr lang="en-US" dirty="0">
              <a:solidFill>
                <a:srgbClr val="000000"/>
              </a:solidFill>
            </a:endParaRPr>
          </a:p>
          <a:p>
            <a:pPr algn="l"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Epilepsy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en-US" dirty="0" smtClean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left temporal </a:t>
            </a:r>
            <a:r>
              <a:rPr lang="en-US" dirty="0" err="1" smtClean="0">
                <a:solidFill>
                  <a:schemeClr val="tx1"/>
                </a:solidFill>
              </a:rPr>
              <a:t>oligodendroglioma</a:t>
            </a:r>
            <a:endParaRPr lang="en-US" dirty="0" smtClean="0">
              <a:solidFill>
                <a:schemeClr val="tx1"/>
              </a:solidFill>
            </a:endParaRP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 Hemisphere: 	Left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Coverage</a:t>
            </a:r>
            <a:r>
              <a:rPr lang="en-US" dirty="0" smtClean="0">
                <a:solidFill>
                  <a:srgbClr val="000000"/>
                </a:solidFill>
              </a:rPr>
              <a:t>: 	Parietal, Temporal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Electrodes: 	Subdural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Implantation: 	2/12/25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err="1" smtClean="0">
                <a:solidFill>
                  <a:srgbClr val="000000"/>
                </a:solidFill>
              </a:rPr>
              <a:t>Explantation</a:t>
            </a:r>
            <a:r>
              <a:rPr lang="en-US" dirty="0" smtClean="0">
                <a:solidFill>
                  <a:srgbClr val="000000"/>
                </a:solidFill>
              </a:rPr>
              <a:t>: 	2/18/15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Surgeon: 	</a:t>
            </a:r>
            <a:r>
              <a:rPr lang="en-US" dirty="0" err="1" smtClean="0">
                <a:solidFill>
                  <a:srgbClr val="000000"/>
                </a:solidFill>
              </a:rPr>
              <a:t>Griff</a:t>
            </a:r>
            <a:r>
              <a:rPr lang="en-US" dirty="0" smtClean="0">
                <a:solidFill>
                  <a:srgbClr val="000000"/>
                </a:solidFill>
              </a:rPr>
              <a:t> Harsh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Prior Surgery:	Biopsy from left lateral temporal</a:t>
            </a:r>
          </a:p>
          <a:p>
            <a:pPr algn="l">
              <a:buFont typeface="Arial" pitchFamily="34" charset="0"/>
              <a:buChar char="•"/>
            </a:pPr>
            <a:r>
              <a:rPr lang="en-US" dirty="0"/>
              <a:t>Resection: </a:t>
            </a:r>
            <a:r>
              <a:rPr lang="en-US" dirty="0" smtClean="0"/>
              <a:t>	</a:t>
            </a:r>
            <a:r>
              <a:rPr lang="en-US" dirty="0" smtClean="0"/>
              <a:t>Left </a:t>
            </a:r>
            <a:r>
              <a:rPr lang="en-US" dirty="0" smtClean="0"/>
              <a:t>lateral temporal lobe around 42 and 43</a:t>
            </a:r>
            <a:endParaRPr lang="en-US" dirty="0"/>
          </a:p>
          <a:p>
            <a:pPr algn="l"/>
            <a:endParaRPr lang="en-US" dirty="0" smtClean="0">
              <a:solidFill>
                <a:srgbClr val="000000"/>
              </a:solidFill>
            </a:endParaRPr>
          </a:p>
        </p:txBody>
      </p:sp>
      <p:pic>
        <p:nvPicPr>
          <p:cNvPr id="6" name="Picture 5" descr="SHICEP-tree_logo-01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52400"/>
            <a:ext cx="1019556" cy="1600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74427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Ventral View</a:t>
            </a:r>
            <a:endParaRPr lang="en-US" dirty="0"/>
          </a:p>
        </p:txBody>
      </p:sp>
      <p:pic>
        <p:nvPicPr>
          <p:cNvPr id="4098" name="Picture 2" descr="C:\Users\Brett\Documents\MATLAB\mesh\data_S15_83_RR\figures\labels_S15_83_RR_4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220" y="1863858"/>
            <a:ext cx="5333559" cy="3998646"/>
          </a:xfrm>
          <a:prstGeom prst="rect">
            <a:avLst/>
          </a:prstGeom>
          <a:noFill/>
        </p:spPr>
      </p:pic>
      <p:pic>
        <p:nvPicPr>
          <p:cNvPr id="5" name="Picture 4" descr="SHICEP-tree_logo-01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52400"/>
            <a:ext cx="1019556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Lateral View</a:t>
            </a:r>
            <a:endParaRPr lang="en-US" dirty="0"/>
          </a:p>
        </p:txBody>
      </p:sp>
      <p:pic>
        <p:nvPicPr>
          <p:cNvPr id="3074" name="Picture 2" descr="C:\Users\Brett\Documents\MATLAB\mesh\data_S15_83_RR\figures\labels_S15_83_RR_3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220" y="1863858"/>
            <a:ext cx="5333559" cy="3998646"/>
          </a:xfrm>
          <a:prstGeom prst="rect">
            <a:avLst/>
          </a:prstGeom>
          <a:noFill/>
        </p:spPr>
      </p:pic>
      <p:pic>
        <p:nvPicPr>
          <p:cNvPr id="5" name="Picture 4" descr="SHICEP-tree_logo-01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52400"/>
            <a:ext cx="1019556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Anterio</a:t>
            </a:r>
            <a:r>
              <a:rPr lang="en-US" dirty="0" smtClean="0"/>
              <a:t> – lateral View</a:t>
            </a:r>
            <a:endParaRPr lang="en-US" dirty="0"/>
          </a:p>
        </p:txBody>
      </p:sp>
      <p:pic>
        <p:nvPicPr>
          <p:cNvPr id="8194" name="Picture 2" descr="C:\Users\Brett\Documents\MATLAB\mesh\data_S15_83_RR\figures\labels_S15_83_RR_5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220" y="1863858"/>
            <a:ext cx="5333559" cy="3998646"/>
          </a:xfrm>
          <a:prstGeom prst="rect">
            <a:avLst/>
          </a:prstGeom>
          <a:noFill/>
        </p:spPr>
      </p:pic>
      <p:pic>
        <p:nvPicPr>
          <p:cNvPr id="5" name="Picture 4" descr="SHICEP-tree_logo-01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52400"/>
            <a:ext cx="1019556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Mesial</a:t>
            </a:r>
            <a:r>
              <a:rPr lang="en-US" dirty="0" smtClean="0"/>
              <a:t> View</a:t>
            </a:r>
            <a:endParaRPr lang="en-US" dirty="0"/>
          </a:p>
        </p:txBody>
      </p:sp>
      <p:pic>
        <p:nvPicPr>
          <p:cNvPr id="2050" name="Picture 2" descr="C:\Users\Brett\Documents\MATLAB\mesh\data_S15_83_RR\figures\labels_S15_83_RR_2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220" y="1863858"/>
            <a:ext cx="5333559" cy="3998646"/>
          </a:xfrm>
          <a:prstGeom prst="rect">
            <a:avLst/>
          </a:prstGeom>
          <a:noFill/>
        </p:spPr>
      </p:pic>
      <p:pic>
        <p:nvPicPr>
          <p:cNvPr id="5" name="Picture 4" descr="SHICEP-tree_logo-01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52400"/>
            <a:ext cx="1019556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Mesial</a:t>
            </a:r>
            <a:r>
              <a:rPr lang="en-US" dirty="0" smtClean="0"/>
              <a:t> View</a:t>
            </a:r>
            <a:endParaRPr lang="en-US" dirty="0"/>
          </a:p>
        </p:txBody>
      </p:sp>
      <p:pic>
        <p:nvPicPr>
          <p:cNvPr id="1026" name="Picture 2" descr="C:\Users\Brett\Documents\MATLAB\mesh\data_S15_83_RR\figures\labels_S15_83_RR_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220" y="1863858"/>
            <a:ext cx="5333559" cy="3998646"/>
          </a:xfrm>
          <a:prstGeom prst="rect">
            <a:avLst/>
          </a:prstGeom>
          <a:noFill/>
        </p:spPr>
      </p:pic>
      <p:pic>
        <p:nvPicPr>
          <p:cNvPr id="5" name="Picture 4" descr="SHICEP-tree_logo-01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52400"/>
            <a:ext cx="1019556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Lateral View</a:t>
            </a:r>
            <a:br>
              <a:rPr lang="en-US" dirty="0" smtClean="0"/>
            </a:br>
            <a:r>
              <a:rPr lang="en-US" dirty="0" smtClean="0"/>
              <a:t>White Matter</a:t>
            </a:r>
            <a:endParaRPr lang="en-US" dirty="0"/>
          </a:p>
        </p:txBody>
      </p:sp>
      <p:pic>
        <p:nvPicPr>
          <p:cNvPr id="3074" name="Picture 2" descr="C:\2015\S15_83_RR\Laterl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0819" y="1600200"/>
            <a:ext cx="7242361" cy="4525963"/>
          </a:xfrm>
          <a:prstGeom prst="rect">
            <a:avLst/>
          </a:prstGeom>
          <a:noFill/>
        </p:spPr>
      </p:pic>
      <p:grpSp>
        <p:nvGrpSpPr>
          <p:cNvPr id="4" name="Group 3"/>
          <p:cNvGrpSpPr/>
          <p:nvPr/>
        </p:nvGrpSpPr>
        <p:grpSpPr>
          <a:xfrm>
            <a:off x="3874062" y="3794679"/>
            <a:ext cx="1991127" cy="1254455"/>
            <a:chOff x="3874062" y="3794679"/>
            <a:chExt cx="1991127" cy="1254455"/>
          </a:xfrm>
        </p:grpSpPr>
        <p:sp>
          <p:nvSpPr>
            <p:cNvPr id="5" name="TextBox 4"/>
            <p:cNvSpPr txBox="1"/>
            <p:nvPr/>
          </p:nvSpPr>
          <p:spPr>
            <a:xfrm rot="16740960">
              <a:off x="3585767" y="4082974"/>
              <a:ext cx="838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rgbClr val="00FF00"/>
                  </a:solidFill>
                </a:rPr>
                <a:t>LG 1</a:t>
              </a:r>
              <a:endParaRPr lang="en-US" sz="1100" b="1" dirty="0">
                <a:solidFill>
                  <a:srgbClr val="00FF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16605596">
              <a:off x="3821272" y="4186979"/>
              <a:ext cx="838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rgbClr val="00FF00"/>
                  </a:solidFill>
                </a:rPr>
                <a:t>LG 9</a:t>
              </a:r>
              <a:endParaRPr lang="en-US" sz="1100" b="1" dirty="0">
                <a:solidFill>
                  <a:srgbClr val="00FF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4055105" y="4267200"/>
              <a:ext cx="838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rgbClr val="00FF00"/>
                  </a:solidFill>
                </a:rPr>
                <a:t>LG 17</a:t>
              </a:r>
              <a:endParaRPr lang="en-US" sz="1100" b="1" dirty="0">
                <a:solidFill>
                  <a:srgbClr val="00FF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16693394">
              <a:off x="4342305" y="4343400"/>
              <a:ext cx="838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rgbClr val="00FF00"/>
                  </a:solidFill>
                </a:rPr>
                <a:t>LG 25</a:t>
              </a:r>
              <a:endParaRPr lang="en-US" sz="1100" b="1" dirty="0">
                <a:solidFill>
                  <a:srgbClr val="00FF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16591907">
              <a:off x="4559131" y="4386590"/>
              <a:ext cx="838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rgbClr val="00FF00"/>
                  </a:solidFill>
                </a:rPr>
                <a:t>LG 33</a:t>
              </a:r>
              <a:endParaRPr lang="en-US" sz="1100" b="1" dirty="0">
                <a:solidFill>
                  <a:srgbClr val="00FF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600514">
              <a:off x="4788736" y="4415459"/>
              <a:ext cx="838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rgbClr val="00FF00"/>
                  </a:solidFill>
                </a:rPr>
                <a:t>LG 41</a:t>
              </a:r>
              <a:endParaRPr lang="en-US" sz="1100" b="1" dirty="0">
                <a:solidFill>
                  <a:srgbClr val="00FF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7223427">
              <a:off x="5315284" y="4499229"/>
              <a:ext cx="838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rgbClr val="00FF00"/>
                  </a:solidFill>
                </a:rPr>
                <a:t>LG 57</a:t>
              </a:r>
              <a:endParaRPr lang="en-US" sz="1100" b="1" dirty="0">
                <a:solidFill>
                  <a:srgbClr val="00FF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16799908">
              <a:off x="5040284" y="4386749"/>
              <a:ext cx="838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rgbClr val="00FF00"/>
                  </a:solidFill>
                </a:rPr>
                <a:t>LG 49</a:t>
              </a:r>
              <a:endParaRPr lang="en-US" sz="1100" b="1" dirty="0">
                <a:solidFill>
                  <a:srgbClr val="00FF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257273" y="1752600"/>
            <a:ext cx="1991127" cy="1254455"/>
            <a:chOff x="3874062" y="3794679"/>
            <a:chExt cx="1991127" cy="1254455"/>
          </a:xfrm>
        </p:grpSpPr>
        <p:sp>
          <p:nvSpPr>
            <p:cNvPr id="15" name="TextBox 14"/>
            <p:cNvSpPr txBox="1"/>
            <p:nvPr/>
          </p:nvSpPr>
          <p:spPr>
            <a:xfrm rot="16740960">
              <a:off x="3585767" y="4082974"/>
              <a:ext cx="838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rgbClr val="00FF00"/>
                  </a:solidFill>
                </a:rPr>
                <a:t>LG 8</a:t>
              </a:r>
              <a:endParaRPr lang="en-US" sz="1100" b="1" dirty="0">
                <a:solidFill>
                  <a:srgbClr val="00FF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16605596">
              <a:off x="3821272" y="4186979"/>
              <a:ext cx="838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rgbClr val="00FF00"/>
                  </a:solidFill>
                </a:rPr>
                <a:t>LG 16</a:t>
              </a:r>
              <a:endParaRPr lang="en-US" sz="1100" b="1" dirty="0">
                <a:solidFill>
                  <a:srgbClr val="00FF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4055105" y="4267200"/>
              <a:ext cx="838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rgbClr val="00FF00"/>
                  </a:solidFill>
                </a:rPr>
                <a:t>LG 24</a:t>
              </a:r>
              <a:endParaRPr lang="en-US" sz="1100" b="1" dirty="0">
                <a:solidFill>
                  <a:srgbClr val="00FF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693394">
              <a:off x="4342305" y="4343400"/>
              <a:ext cx="838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rgbClr val="00FF00"/>
                  </a:solidFill>
                </a:rPr>
                <a:t>LG 32</a:t>
              </a:r>
              <a:endParaRPr lang="en-US" sz="1100" b="1" dirty="0">
                <a:solidFill>
                  <a:srgbClr val="00FF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16591907">
              <a:off x="4559131" y="4386590"/>
              <a:ext cx="838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rgbClr val="00FF00"/>
                  </a:solidFill>
                </a:rPr>
                <a:t>LG 40</a:t>
              </a:r>
              <a:endParaRPr lang="en-US" sz="1100" b="1" dirty="0">
                <a:solidFill>
                  <a:srgbClr val="00FF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600514">
              <a:off x="4788736" y="4415459"/>
              <a:ext cx="838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rgbClr val="00FF00"/>
                  </a:solidFill>
                </a:rPr>
                <a:t>LG 48</a:t>
              </a:r>
              <a:endParaRPr lang="en-US" sz="1100" b="1" dirty="0">
                <a:solidFill>
                  <a:srgbClr val="00FF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17223427">
              <a:off x="5315284" y="4499229"/>
              <a:ext cx="838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rgbClr val="00FF00"/>
                  </a:solidFill>
                </a:rPr>
                <a:t>LG 64</a:t>
              </a:r>
              <a:endParaRPr lang="en-US" sz="1100" b="1" dirty="0">
                <a:solidFill>
                  <a:srgbClr val="00FF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16799908">
              <a:off x="5040284" y="4386749"/>
              <a:ext cx="838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rgbClr val="00FF00"/>
                  </a:solidFill>
                </a:rPr>
                <a:t>LG 56</a:t>
              </a:r>
              <a:endParaRPr lang="en-US" sz="1100" b="1" dirty="0">
                <a:solidFill>
                  <a:srgbClr val="00FF00"/>
                </a:solidFill>
              </a:endParaRPr>
            </a:p>
          </p:txBody>
        </p:sp>
      </p:grpSp>
      <p:pic>
        <p:nvPicPr>
          <p:cNvPr id="23" name="Picture 22" descr="SHICEP-tree_logo-01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52400"/>
            <a:ext cx="1019556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2015\S15_83_RR\ventral2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0819" y="1600200"/>
            <a:ext cx="7242361" cy="452596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733800" y="2819400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FFFF"/>
                </a:solidFill>
              </a:rPr>
              <a:t>TP 6 - 10</a:t>
            </a:r>
            <a:endParaRPr lang="en-US" sz="1200" b="1" dirty="0">
              <a:solidFill>
                <a:srgbClr val="00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57600" y="3426023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FF"/>
                </a:solidFill>
              </a:rPr>
              <a:t>ST 1</a:t>
            </a:r>
            <a:endParaRPr lang="en-US" sz="1200" b="1" dirty="0">
              <a:solidFill>
                <a:srgbClr val="FF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57600" y="3578423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FF"/>
                </a:solidFill>
              </a:rPr>
              <a:t>ST 7</a:t>
            </a:r>
            <a:endParaRPr lang="en-US" sz="1200" b="1" dirty="0">
              <a:solidFill>
                <a:srgbClr val="FF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57600" y="3730823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FF"/>
                </a:solidFill>
              </a:rPr>
              <a:t>ST 13</a:t>
            </a:r>
            <a:endParaRPr lang="en-US" sz="1200" b="1" dirty="0">
              <a:solidFill>
                <a:srgbClr val="FF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7600" y="3883223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FF"/>
                </a:solidFill>
              </a:rPr>
              <a:t>ST 19</a:t>
            </a:r>
            <a:endParaRPr lang="en-US" sz="1200" b="1" dirty="0">
              <a:solidFill>
                <a:srgbClr val="FF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4400" y="3276600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FF"/>
                </a:solidFill>
              </a:rPr>
              <a:t>ST 6</a:t>
            </a:r>
            <a:endParaRPr lang="en-US" sz="1200" b="1" dirty="0">
              <a:solidFill>
                <a:srgbClr val="FF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4400" y="3429000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FF"/>
                </a:solidFill>
              </a:rPr>
              <a:t>ST 12</a:t>
            </a:r>
            <a:endParaRPr lang="en-US" sz="1200" b="1" dirty="0">
              <a:solidFill>
                <a:srgbClr val="FF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24400" y="3578423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FF"/>
                </a:solidFill>
              </a:rPr>
              <a:t>ST 18</a:t>
            </a:r>
            <a:endParaRPr lang="en-US" sz="1200" b="1" dirty="0">
              <a:solidFill>
                <a:srgbClr val="FF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24400" y="3730823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FF"/>
                </a:solidFill>
              </a:rPr>
              <a:t>ST 24</a:t>
            </a:r>
            <a:endParaRPr lang="en-US" sz="1200" b="1" dirty="0">
              <a:solidFill>
                <a:srgbClr val="FF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6800" y="3962400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383B"/>
                </a:solidFill>
              </a:rPr>
              <a:t>OC 16</a:t>
            </a:r>
            <a:endParaRPr lang="en-US" sz="1200" b="1" dirty="0">
              <a:solidFill>
                <a:srgbClr val="FF383B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76800" y="4114800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383B"/>
                </a:solidFill>
              </a:rPr>
              <a:t>OC 32</a:t>
            </a:r>
            <a:endParaRPr lang="en-US" sz="1200" b="1" dirty="0">
              <a:solidFill>
                <a:srgbClr val="FF383B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Ventral View</a:t>
            </a:r>
            <a:br>
              <a:rPr lang="en-US" dirty="0" smtClean="0"/>
            </a:br>
            <a:r>
              <a:rPr lang="en-US" dirty="0" smtClean="0"/>
              <a:t>White Matter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4191000" y="4114800"/>
            <a:ext cx="152400" cy="15240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038600" y="4267200"/>
            <a:ext cx="76200" cy="15240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SHICEP-tree_logo-01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52400"/>
            <a:ext cx="1019556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Mesial</a:t>
            </a:r>
            <a:r>
              <a:rPr lang="en-US" dirty="0" smtClean="0"/>
              <a:t> View</a:t>
            </a:r>
            <a:br>
              <a:rPr lang="en-US" dirty="0" smtClean="0"/>
            </a:br>
            <a:r>
              <a:rPr lang="en-US" dirty="0" smtClean="0"/>
              <a:t>White Matter</a:t>
            </a:r>
            <a:endParaRPr lang="en-US" dirty="0"/>
          </a:p>
        </p:txBody>
      </p:sp>
      <p:pic>
        <p:nvPicPr>
          <p:cNvPr id="5122" name="Picture 2" descr="C:\2015\S15_83_RR\mesial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0819" y="1600200"/>
            <a:ext cx="7242361" cy="452596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 rot="16200000">
            <a:off x="3392389" y="3237011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383B"/>
                </a:solidFill>
              </a:rPr>
              <a:t>OC 1</a:t>
            </a:r>
            <a:endParaRPr lang="en-US" sz="1400" b="1" dirty="0">
              <a:solidFill>
                <a:srgbClr val="FF383B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3125689" y="312271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383B"/>
                </a:solidFill>
              </a:rPr>
              <a:t>OC 17</a:t>
            </a:r>
            <a:endParaRPr lang="en-US" sz="1400" b="1" dirty="0">
              <a:solidFill>
                <a:srgbClr val="FF383B"/>
              </a:solidFill>
            </a:endParaRPr>
          </a:p>
        </p:txBody>
      </p:sp>
      <p:pic>
        <p:nvPicPr>
          <p:cNvPr id="6" name="Picture 5" descr="SHICEP-tree_logo-01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52400"/>
            <a:ext cx="1019556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Lateral View </a:t>
            </a:r>
            <a:br>
              <a:rPr lang="en-US" dirty="0" smtClean="0"/>
            </a:br>
            <a:r>
              <a:rPr lang="en-US" dirty="0" smtClean="0"/>
              <a:t>Gray Matter</a:t>
            </a:r>
            <a:endParaRPr lang="en-US" dirty="0"/>
          </a:p>
        </p:txBody>
      </p:sp>
      <p:pic>
        <p:nvPicPr>
          <p:cNvPr id="4098" name="Picture 2" descr="C:\2015\S15_83_RR\Laterl2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0819" y="1600200"/>
            <a:ext cx="7242361" cy="4525963"/>
          </a:xfrm>
          <a:prstGeom prst="rect">
            <a:avLst/>
          </a:prstGeom>
          <a:noFill/>
        </p:spPr>
      </p:pic>
      <p:pic>
        <p:nvPicPr>
          <p:cNvPr id="4" name="Picture 3" descr="SHICEP-tree_logo-01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52400"/>
            <a:ext cx="1019556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Mesial</a:t>
            </a:r>
            <a:r>
              <a:rPr lang="en-US" dirty="0" smtClean="0"/>
              <a:t> View</a:t>
            </a:r>
            <a:br>
              <a:rPr lang="en-US" dirty="0" smtClean="0"/>
            </a:br>
            <a:r>
              <a:rPr lang="en-US" dirty="0" smtClean="0"/>
              <a:t>Gray Matter</a:t>
            </a:r>
            <a:endParaRPr lang="en-US" dirty="0"/>
          </a:p>
        </p:txBody>
      </p:sp>
      <p:pic>
        <p:nvPicPr>
          <p:cNvPr id="6146" name="Picture 2" descr="C:\2015\S15_83_RR\mesial2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0819" y="1600200"/>
            <a:ext cx="7242361" cy="4525963"/>
          </a:xfrm>
          <a:prstGeom prst="rect">
            <a:avLst/>
          </a:prstGeom>
          <a:noFill/>
        </p:spPr>
      </p:pic>
      <p:pic>
        <p:nvPicPr>
          <p:cNvPr id="4" name="Picture 3" descr="SHICEP-tree_logo-01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52400"/>
            <a:ext cx="1019556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Neuropsych</a:t>
            </a:r>
            <a:r>
              <a:rPr lang="en-US" dirty="0"/>
              <a:t>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IQ: </a:t>
            </a:r>
          </a:p>
          <a:p>
            <a:pPr lvl="1"/>
            <a:r>
              <a:rPr lang="en-US" dirty="0" smtClean="0"/>
              <a:t>Full-4 </a:t>
            </a:r>
            <a:r>
              <a:rPr lang="en-US" dirty="0"/>
              <a:t>IQ </a:t>
            </a:r>
            <a:r>
              <a:rPr lang="en-US" dirty="0" smtClean="0"/>
              <a:t>= 100 </a:t>
            </a:r>
          </a:p>
          <a:p>
            <a:pPr lvl="1"/>
            <a:r>
              <a:rPr lang="en-US" dirty="0" smtClean="0"/>
              <a:t>VIQ         = 100</a:t>
            </a:r>
          </a:p>
          <a:p>
            <a:pPr lvl="1"/>
            <a:r>
              <a:rPr lang="en-US" dirty="0" smtClean="0"/>
              <a:t>PIQ         = 100</a:t>
            </a:r>
          </a:p>
        </p:txBody>
      </p:sp>
      <p:pic>
        <p:nvPicPr>
          <p:cNvPr id="7" name="Picture 6" descr="SHICEP-tree_logo-01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52400"/>
            <a:ext cx="685800" cy="107636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Posterior View</a:t>
            </a:r>
            <a:br>
              <a:rPr lang="en-US" dirty="0" smtClean="0"/>
            </a:br>
            <a:r>
              <a:rPr lang="en-US" dirty="0" smtClean="0"/>
              <a:t>White Matter</a:t>
            </a:r>
            <a:endParaRPr lang="en-US" dirty="0"/>
          </a:p>
        </p:txBody>
      </p:sp>
      <p:pic>
        <p:nvPicPr>
          <p:cNvPr id="7170" name="Picture 2" descr="C:\2015\S15_83_RR\postlateral2 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0819" y="1600200"/>
            <a:ext cx="7242361" cy="4525963"/>
          </a:xfrm>
          <a:prstGeom prst="rect">
            <a:avLst/>
          </a:prstGeom>
          <a:noFill/>
        </p:spPr>
      </p:pic>
      <p:pic>
        <p:nvPicPr>
          <p:cNvPr id="4" name="Picture 3" descr="SHICEP-tree_logo-01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52400"/>
            <a:ext cx="1019556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Posterior View</a:t>
            </a:r>
            <a:br>
              <a:rPr lang="en-US" dirty="0" smtClean="0"/>
            </a:br>
            <a:r>
              <a:rPr lang="en-US" dirty="0" smtClean="0"/>
              <a:t>Gray Matter</a:t>
            </a:r>
            <a:endParaRPr lang="en-US" dirty="0"/>
          </a:p>
        </p:txBody>
      </p:sp>
      <p:pic>
        <p:nvPicPr>
          <p:cNvPr id="8194" name="Picture 2" descr="C:\2015\S15_83_RR\postlaterl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0819" y="1600200"/>
            <a:ext cx="7242361" cy="4525963"/>
          </a:xfrm>
          <a:prstGeom prst="rect">
            <a:avLst/>
          </a:prstGeom>
          <a:noFill/>
        </p:spPr>
      </p:pic>
      <p:pic>
        <p:nvPicPr>
          <p:cNvPr id="4" name="Picture 3" descr="SHICEP-tree_logo-01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52400"/>
            <a:ext cx="1019556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Ventral View </a:t>
            </a:r>
            <a:br>
              <a:rPr lang="en-US" dirty="0" smtClean="0"/>
            </a:br>
            <a:r>
              <a:rPr lang="en-US" dirty="0" smtClean="0"/>
              <a:t>Gray Matter</a:t>
            </a:r>
            <a:endParaRPr lang="en-US" dirty="0"/>
          </a:p>
        </p:txBody>
      </p:sp>
      <p:pic>
        <p:nvPicPr>
          <p:cNvPr id="10242" name="Picture 2" descr="C:\2015\S15_83_RR\ventral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0819" y="1600200"/>
            <a:ext cx="7242361" cy="4525963"/>
          </a:xfrm>
          <a:prstGeom prst="rect">
            <a:avLst/>
          </a:prstGeom>
          <a:noFill/>
        </p:spPr>
      </p:pic>
      <p:pic>
        <p:nvPicPr>
          <p:cNvPr id="4" name="Picture 3" descr="SHICEP-tree_logo-01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52400"/>
            <a:ext cx="1019556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Pathological Channels:  </a:t>
            </a:r>
            <a:endParaRPr lang="en-US" b="1" dirty="0" smtClean="0">
              <a:solidFill>
                <a:srgbClr val="000000"/>
              </a:solidFill>
            </a:endParaRPr>
          </a:p>
          <a:p>
            <a:pPr lvl="1"/>
            <a:r>
              <a:rPr lang="en-US" b="1" dirty="0" smtClean="0"/>
              <a:t>Seizure source : </a:t>
            </a:r>
            <a:r>
              <a:rPr lang="en-US" dirty="0" smtClean="0"/>
              <a:t>LG </a:t>
            </a:r>
            <a:r>
              <a:rPr lang="en-US" dirty="0" smtClean="0"/>
              <a:t>42 and </a:t>
            </a:r>
            <a:r>
              <a:rPr lang="en-US" dirty="0" smtClean="0"/>
              <a:t>43</a:t>
            </a:r>
          </a:p>
          <a:p>
            <a:pPr lvl="1"/>
            <a:r>
              <a:rPr lang="en-US" b="1" dirty="0" smtClean="0"/>
              <a:t>Spikes: </a:t>
            </a:r>
            <a:r>
              <a:rPr lang="en-US" dirty="0" smtClean="0"/>
              <a:t>most often </a:t>
            </a:r>
            <a:r>
              <a:rPr lang="en-US" dirty="0" smtClean="0"/>
              <a:t>at OC4-6, 20-22, TP 6-10, ST1-2, 13-14, 19-21, and less often at LG 5, 9, 18, 20, 42-43, 61-63. </a:t>
            </a:r>
            <a:endParaRPr lang="en-US" dirty="0" smtClean="0"/>
          </a:p>
          <a:p>
            <a:pPr lvl="2"/>
            <a:r>
              <a:rPr lang="en-US" dirty="0" smtClean="0"/>
              <a:t>A </a:t>
            </a:r>
            <a:r>
              <a:rPr lang="en-US" dirty="0" smtClean="0"/>
              <a:t>prominent and frequently encountered discharge is a broad field </a:t>
            </a:r>
            <a:r>
              <a:rPr lang="en-US" dirty="0" err="1" smtClean="0"/>
              <a:t>polyspike</a:t>
            </a:r>
            <a:r>
              <a:rPr lang="en-US" dirty="0" smtClean="0"/>
              <a:t>, seen earliest across TP 6-10, ST 1-3, ST 7-8 (less prominent), ST 13-14, ST 19-21, followed within ~50 </a:t>
            </a:r>
            <a:r>
              <a:rPr lang="en-US" dirty="0" err="1" smtClean="0"/>
              <a:t>msec</a:t>
            </a:r>
            <a:r>
              <a:rPr lang="en-US" dirty="0" smtClean="0"/>
              <a:t> by a spike across LG1-2, LG 5-6, LG 18-19, with the discharge becoming less well-formed as it moves more </a:t>
            </a:r>
            <a:r>
              <a:rPr lang="en-US" dirty="0" err="1" smtClean="0"/>
              <a:t>posteriorly</a:t>
            </a:r>
            <a:r>
              <a:rPr lang="en-US" dirty="0" smtClean="0"/>
              <a:t> across the lateral grid within milliseconds</a:t>
            </a:r>
            <a:endParaRPr lang="en-US" b="1" dirty="0" smtClean="0">
              <a:solidFill>
                <a:srgbClr val="000000"/>
              </a:solidFill>
            </a:endParaRPr>
          </a:p>
          <a:p>
            <a:r>
              <a:rPr lang="en-US" b="1" dirty="0" smtClean="0"/>
              <a:t>Noisy Channels: </a:t>
            </a:r>
            <a:r>
              <a:rPr lang="en-US" dirty="0" smtClean="0"/>
              <a:t>33, 42, 45, 47, 48, 57, 85</a:t>
            </a:r>
          </a:p>
          <a:p>
            <a:r>
              <a:rPr lang="en-US" b="1" dirty="0" smtClean="0"/>
              <a:t>Empty Channels: </a:t>
            </a:r>
            <a:r>
              <a:rPr lang="en-US" dirty="0" smtClean="0"/>
              <a:t>62-64</a:t>
            </a:r>
          </a:p>
          <a:p>
            <a:r>
              <a:rPr lang="en-US" b="1" dirty="0" smtClean="0"/>
              <a:t>Reference Channels: </a:t>
            </a:r>
            <a:r>
              <a:rPr lang="en-US" dirty="0" smtClean="0"/>
              <a:t>LG 18, </a:t>
            </a:r>
            <a:r>
              <a:rPr lang="en-US" dirty="0" err="1" smtClean="0"/>
              <a:t>ECoG</a:t>
            </a:r>
            <a:r>
              <a:rPr lang="en-US" dirty="0" smtClean="0"/>
              <a:t> 82</a:t>
            </a:r>
            <a:endParaRPr lang="en-US" dirty="0"/>
          </a:p>
        </p:txBody>
      </p:sp>
      <p:pic>
        <p:nvPicPr>
          <p:cNvPr id="5" name="Picture 4" descr="SHICEP-tree_logo-01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52400"/>
            <a:ext cx="685800" cy="107636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Tasks Run</a:t>
            </a:r>
            <a:endParaRPr lang="en-US" dirty="0"/>
          </a:p>
        </p:txBody>
      </p:sp>
      <p:pic>
        <p:nvPicPr>
          <p:cNvPr id="6" name="Picture 5" descr="SHICEP-tree_logo-01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52400"/>
            <a:ext cx="685800" cy="1076368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04800" y="1295400"/>
          <a:ext cx="4064000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Block Name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Task Name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S15_88_RR_01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Cambria"/>
                          <a:cs typeface="Times New Roman"/>
                        </a:rPr>
                        <a:t>Natural </a:t>
                      </a:r>
                      <a:r>
                        <a:rPr lang="en-US" sz="1200" dirty="0" err="1">
                          <a:latin typeface="Times New Roman"/>
                          <a:ea typeface="Cambria"/>
                          <a:cs typeface="Times New Roman"/>
                        </a:rPr>
                        <a:t>Conv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S15_88_RR_03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Cambria"/>
                          <a:cs typeface="Times New Roman"/>
                        </a:rPr>
                        <a:t>MMR 1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S15_88_RR_04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Cambria"/>
                          <a:cs typeface="Times New Roman"/>
                        </a:rPr>
                        <a:t>Rest EC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S15_88_RR_05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mbria"/>
                          <a:cs typeface="Times New Roman"/>
                        </a:rPr>
                        <a:t>7-heaven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S15_88_RR_06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Cambria"/>
                          <a:cs typeface="Times New Roman"/>
                        </a:rPr>
                        <a:t>Rest EC 7min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S15_88_RR_08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mbria"/>
                          <a:cs typeface="Times New Roman"/>
                        </a:rPr>
                        <a:t>MMR 2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S15_88_RR_09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Cambria"/>
                          <a:cs typeface="Times New Roman"/>
                        </a:rPr>
                        <a:t>Classroom Passive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S15_88_RR_12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latin typeface="Times New Roman"/>
                          <a:ea typeface="Cambria"/>
                          <a:cs typeface="Times New Roman"/>
                        </a:rPr>
                        <a:t>Calculia_Passive</a:t>
                      </a:r>
                      <a:r>
                        <a:rPr lang="en-US" sz="1200" dirty="0">
                          <a:latin typeface="Times New Roman"/>
                          <a:ea typeface="Cambria"/>
                          <a:cs typeface="Times New Roman"/>
                        </a:rPr>
                        <a:t> 5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S15_88_RR_14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latin typeface="Times New Roman"/>
                          <a:ea typeface="Cambria"/>
                          <a:cs typeface="Times New Roman"/>
                        </a:rPr>
                        <a:t>Calculia_Passive</a:t>
                      </a:r>
                      <a:r>
                        <a:rPr lang="en-US" sz="1200" dirty="0">
                          <a:latin typeface="Times New Roman"/>
                          <a:ea typeface="Cambria"/>
                          <a:cs typeface="Times New Roman"/>
                        </a:rPr>
                        <a:t> 6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S15_88_RR_16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mbria"/>
                          <a:cs typeface="Times New Roman"/>
                        </a:rPr>
                        <a:t>Calculia_Passive 7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S15_88_RR_17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mbria"/>
                          <a:cs typeface="Times New Roman"/>
                        </a:rPr>
                        <a:t>Calculia_Passive 8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S15_88_RR_18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mbria"/>
                          <a:cs typeface="Times New Roman"/>
                        </a:rPr>
                        <a:t>Calculia_Active_1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S15_88_RR_19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Cambria"/>
                          <a:cs typeface="Times New Roman"/>
                        </a:rPr>
                        <a:t>Rest EC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495800" y="1295400"/>
          <a:ext cx="4064000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Block Name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Task Name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S15_88_RR_20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Cambria"/>
                          <a:cs typeface="Times New Roman"/>
                        </a:rPr>
                        <a:t>Calculia_Active_2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S15_88_RR_23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Times New Roman"/>
                          <a:ea typeface="Cambria"/>
                          <a:cs typeface="Times New Roman"/>
                        </a:rPr>
                        <a:t>Calc_Active 3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S15_88_RR_24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Times New Roman"/>
                          <a:ea typeface="Cambria"/>
                          <a:cs typeface="Times New Roman"/>
                        </a:rPr>
                        <a:t>Calc_Active 4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S15_88_RR_25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Times New Roman"/>
                          <a:ea typeface="Cambria"/>
                          <a:cs typeface="Times New Roman"/>
                        </a:rPr>
                        <a:t>VTC loc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S15_88_RR_26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Times New Roman"/>
                          <a:ea typeface="Cambria"/>
                          <a:cs typeface="Times New Roman"/>
                        </a:rPr>
                        <a:t>Scrambled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S15_88_RR_27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Times New Roman"/>
                          <a:ea typeface="Cambria"/>
                          <a:cs typeface="Times New Roman"/>
                        </a:rPr>
                        <a:t>Classroom baseline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S15_88_RR_28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Times New Roman"/>
                          <a:ea typeface="Cambria"/>
                          <a:cs typeface="Times New Roman"/>
                        </a:rPr>
                        <a:t>Rest-5min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S15_88_RR_31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Times New Roman"/>
                          <a:ea typeface="Cambria"/>
                          <a:cs typeface="Times New Roman"/>
                        </a:rPr>
                        <a:t>Schacter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S15_88_RR_32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Times New Roman"/>
                          <a:ea typeface="Cambria"/>
                          <a:cs typeface="Times New Roman"/>
                        </a:rPr>
                        <a:t>Classroom Categ Interact 1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S15_88_RR_33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Times New Roman"/>
                          <a:ea typeface="Cambria"/>
                          <a:cs typeface="Times New Roman"/>
                        </a:rPr>
                        <a:t>Classroom Categ Interact 2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S15_88_RR_34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Times New Roman"/>
                          <a:ea typeface="Cambria"/>
                          <a:cs typeface="Times New Roman"/>
                        </a:rPr>
                        <a:t>Classroom Categ Interact 3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S15_88_RR_35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Times New Roman"/>
                          <a:ea typeface="Cambria"/>
                          <a:cs typeface="Times New Roman"/>
                        </a:rPr>
                        <a:t>Classroom Categ Interact 4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S15_88_RR_36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Times New Roman"/>
                          <a:ea typeface="Cambria"/>
                          <a:cs typeface="Times New Roman"/>
                        </a:rPr>
                        <a:t>Classroom </a:t>
                      </a:r>
                      <a:r>
                        <a:rPr lang="en-US" sz="1000" dirty="0" err="1">
                          <a:latin typeface="Times New Roman"/>
                          <a:ea typeface="Cambria"/>
                          <a:cs typeface="Times New Roman"/>
                        </a:rPr>
                        <a:t>Categ</a:t>
                      </a:r>
                      <a:r>
                        <a:rPr lang="en-US" sz="1000" dirty="0">
                          <a:latin typeface="Times New Roman"/>
                          <a:ea typeface="Cambria"/>
                          <a:cs typeface="Times New Roman"/>
                        </a:rPr>
                        <a:t> Interact 5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Tasks Run</a:t>
            </a:r>
            <a:endParaRPr lang="en-US" dirty="0"/>
          </a:p>
        </p:txBody>
      </p:sp>
      <p:pic>
        <p:nvPicPr>
          <p:cNvPr id="6" name="Picture 5" descr="SHICEP-tree_logo-01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52400"/>
            <a:ext cx="685800" cy="1076368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04800" y="1295400"/>
          <a:ext cx="4064000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Block Name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Task Name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S15_88_RR_37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Times New Roman"/>
                          <a:ea typeface="Cambria"/>
                          <a:cs typeface="Times New Roman"/>
                        </a:rPr>
                        <a:t>Classroom Categ Interact 6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S15_88_RR_38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Times New Roman"/>
                          <a:ea typeface="Cambria"/>
                          <a:cs typeface="Times New Roman"/>
                        </a:rPr>
                        <a:t>Classroom </a:t>
                      </a:r>
                      <a:r>
                        <a:rPr lang="en-US" sz="1000" dirty="0" err="1">
                          <a:latin typeface="Times New Roman"/>
                          <a:ea typeface="Cambria"/>
                          <a:cs typeface="Times New Roman"/>
                        </a:rPr>
                        <a:t>Categ</a:t>
                      </a:r>
                      <a:r>
                        <a:rPr lang="en-US" sz="1000" dirty="0">
                          <a:latin typeface="Times New Roman"/>
                          <a:ea typeface="Cambria"/>
                          <a:cs typeface="Times New Roman"/>
                        </a:rPr>
                        <a:t> Interact 7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S15_88_RR_39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Times New Roman"/>
                          <a:ea typeface="Cambria"/>
                          <a:cs typeface="Times New Roman"/>
                        </a:rPr>
                        <a:t>Classroom Categ Interact 8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S15_88_RR_40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Times New Roman"/>
                          <a:ea typeface="Cambria"/>
                          <a:cs typeface="Times New Roman"/>
                        </a:rPr>
                        <a:t>Classroom </a:t>
                      </a:r>
                      <a:r>
                        <a:rPr lang="en-US" sz="1000" dirty="0" err="1">
                          <a:latin typeface="Times New Roman"/>
                          <a:ea typeface="Cambria"/>
                          <a:cs typeface="Times New Roman"/>
                        </a:rPr>
                        <a:t>Categ</a:t>
                      </a:r>
                      <a:r>
                        <a:rPr lang="en-US" sz="1000" dirty="0">
                          <a:latin typeface="Times New Roman"/>
                          <a:ea typeface="Cambria"/>
                          <a:cs typeface="Times New Roman"/>
                        </a:rPr>
                        <a:t> Interact 9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S15_88_RR_43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Times New Roman"/>
                          <a:ea typeface="Cambria"/>
                          <a:cs typeface="Times New Roman"/>
                        </a:rPr>
                        <a:t>Classroom </a:t>
                      </a:r>
                      <a:r>
                        <a:rPr lang="en-US" sz="1000" dirty="0" err="1">
                          <a:latin typeface="Times New Roman"/>
                          <a:ea typeface="Cambria"/>
                          <a:cs typeface="Times New Roman"/>
                        </a:rPr>
                        <a:t>Categ</a:t>
                      </a:r>
                      <a:r>
                        <a:rPr lang="en-US" sz="1000" dirty="0">
                          <a:latin typeface="Times New Roman"/>
                          <a:ea typeface="Cambria"/>
                          <a:cs typeface="Times New Roman"/>
                        </a:rPr>
                        <a:t> Interact 10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S15_88_RR_44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Times New Roman"/>
                          <a:ea typeface="Cambria"/>
                          <a:cs typeface="Times New Roman"/>
                        </a:rPr>
                        <a:t>Classroom </a:t>
                      </a:r>
                      <a:r>
                        <a:rPr lang="en-US" sz="1000" dirty="0" err="1">
                          <a:latin typeface="Times New Roman"/>
                          <a:ea typeface="Cambria"/>
                          <a:cs typeface="Times New Roman"/>
                        </a:rPr>
                        <a:t>Categ</a:t>
                      </a:r>
                      <a:r>
                        <a:rPr lang="en-US" sz="1000" dirty="0">
                          <a:latin typeface="Times New Roman"/>
                          <a:ea typeface="Cambria"/>
                          <a:cs typeface="Times New Roman"/>
                        </a:rPr>
                        <a:t> Interact 11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S15_88_RR_46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Times New Roman"/>
                          <a:ea typeface="Cambria"/>
                          <a:cs typeface="Times New Roman"/>
                        </a:rPr>
                        <a:t>Animal Loc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S15_88_RR_47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Alex 1 (SS2)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S15_88_RR_48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Calibri"/>
                          <a:ea typeface="Cambria"/>
                          <a:cs typeface="Times New Roman"/>
                        </a:rPr>
                        <a:t>Alex 2 (SS2)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S15_88_RR_49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Calibri"/>
                          <a:ea typeface="Cambria"/>
                          <a:cs typeface="Times New Roman"/>
                        </a:rPr>
                        <a:t>Alex 3 (SS2)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S15_88_RR_50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Calibri"/>
                          <a:ea typeface="Cambria"/>
                          <a:cs typeface="Times New Roman"/>
                        </a:rPr>
                        <a:t>Alex 4 (SS2)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S15_88_RR_51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Times New Roman"/>
                          <a:ea typeface="Cambria"/>
                          <a:cs typeface="Times New Roman"/>
                        </a:rPr>
                        <a:t>Alex 5 (SS2)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S15_88_RR_52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Times New Roman"/>
                          <a:ea typeface="Cambria"/>
                          <a:cs typeface="Times New Roman"/>
                        </a:rPr>
                        <a:t>Alec 6 (SS2)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495800" y="1295400"/>
          <a:ext cx="4064000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Block Name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Task Name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S15_88_RR_53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mbria"/>
                          <a:cs typeface="Times New Roman"/>
                        </a:rPr>
                        <a:t>Alec 7 (SS2)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S15_88_RR_54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mbria"/>
                          <a:cs typeface="Times New Roman"/>
                        </a:rPr>
                        <a:t>Alex 8 (SS2)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S15_88_RR_55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mbria"/>
                          <a:cs typeface="Times New Roman"/>
                        </a:rPr>
                        <a:t>Alex 9 (SS2)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S15_88_RR_56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mbria"/>
                          <a:cs typeface="Times New Roman"/>
                        </a:rPr>
                        <a:t>Alex 10 (SS2)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S15_88_RR_57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mbria"/>
                          <a:cs typeface="Times New Roman"/>
                        </a:rPr>
                        <a:t>Classroom Categ Learn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S15_88_RR_58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mbria"/>
                          <a:cs typeface="Times New Roman"/>
                        </a:rPr>
                        <a:t>Classroom – Post Categ learning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S15_88_RR_59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mbria"/>
                          <a:cs typeface="Times New Roman"/>
                        </a:rPr>
                        <a:t>Alternate (Gallant)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S15_88_RR_60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Times New Roman"/>
                          <a:ea typeface="Cambria"/>
                          <a:cs typeface="Times New Roman"/>
                        </a:rPr>
                        <a:t>From boyhood (Gallant)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S15_88_RR_63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mbria"/>
                          <a:cs typeface="Times New Roman"/>
                        </a:rPr>
                        <a:t>Cat Det 2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S15_88_RR_64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mbria"/>
                          <a:cs typeface="Times New Roman"/>
                        </a:rPr>
                        <a:t>Cat Det 3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S15_88_RR_65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mbria"/>
                          <a:cs typeface="Times New Roman"/>
                        </a:rPr>
                        <a:t>Cat Det 4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S15_88_RR_66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mbria"/>
                          <a:cs typeface="Times New Roman"/>
                        </a:rPr>
                        <a:t>Cat Det 5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S15_88_RR_67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Times New Roman"/>
                          <a:ea typeface="Cambria"/>
                          <a:cs typeface="Times New Roman"/>
                        </a:rPr>
                        <a:t>Cat </a:t>
                      </a:r>
                      <a:r>
                        <a:rPr lang="en-US" sz="1100" dirty="0" err="1">
                          <a:latin typeface="Times New Roman"/>
                          <a:ea typeface="Cambria"/>
                          <a:cs typeface="Times New Roman"/>
                        </a:rPr>
                        <a:t>Det</a:t>
                      </a:r>
                      <a:r>
                        <a:rPr lang="en-US" sz="1100" dirty="0">
                          <a:latin typeface="Times New Roman"/>
                          <a:ea typeface="Cambria"/>
                          <a:cs typeface="Times New Roman"/>
                        </a:rPr>
                        <a:t> 6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Tasks Run</a:t>
            </a:r>
            <a:endParaRPr lang="en-US" dirty="0"/>
          </a:p>
        </p:txBody>
      </p:sp>
      <p:pic>
        <p:nvPicPr>
          <p:cNvPr id="6" name="Picture 5" descr="SHICEP-tree_logo-01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52400"/>
            <a:ext cx="685800" cy="1076368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04800" y="1295400"/>
          <a:ext cx="4064000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Block Name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Task Name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S15_88_RR_68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mbria"/>
                          <a:cs typeface="Times New Roman"/>
                        </a:rPr>
                        <a:t>Cat Det 7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S15_88_RR_69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Times New Roman"/>
                          <a:ea typeface="Cambria"/>
                          <a:cs typeface="Times New Roman"/>
                        </a:rPr>
                        <a:t>Localizer 1 (</a:t>
                      </a:r>
                      <a:r>
                        <a:rPr lang="en-US" sz="1100" dirty="0" err="1">
                          <a:latin typeface="Times New Roman"/>
                          <a:ea typeface="Cambria"/>
                          <a:cs typeface="Times New Roman"/>
                        </a:rPr>
                        <a:t>Kastner</a:t>
                      </a:r>
                      <a:r>
                        <a:rPr lang="en-US" sz="1100" dirty="0">
                          <a:latin typeface="Times New Roman"/>
                          <a:ea typeface="Cambria"/>
                          <a:cs typeface="Times New Roman"/>
                        </a:rPr>
                        <a:t>) 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S15_88_RR_70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mbria"/>
                          <a:cs typeface="Times New Roman"/>
                        </a:rPr>
                        <a:t>Localizer 2 (Kastner)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S15_88_RR_71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mbria"/>
                          <a:cs typeface="Times New Roman"/>
                        </a:rPr>
                        <a:t>Localizer 3 (Kastner)  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S15_88_RR_72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mbria"/>
                          <a:cs typeface="Times New Roman"/>
                        </a:rPr>
                        <a:t>Localizer 4 (Kastner)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S15_88_RR_73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mbria"/>
                          <a:cs typeface="Times New Roman"/>
                        </a:rPr>
                        <a:t>Localizer 5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solidFill>
                          <a:srgbClr val="000000"/>
                        </a:solidFill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mbria"/>
                          <a:cs typeface="Times New Roman"/>
                        </a:rPr>
                        <a:t>Scene questions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S15_88_RR_74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mbria"/>
                          <a:cs typeface="Times New Roman"/>
                        </a:rPr>
                        <a:t>Trans Int 1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S15_88_RR_75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mbria"/>
                          <a:cs typeface="Times New Roman"/>
                        </a:rPr>
                        <a:t>Trans Int 2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S15_88_RR_76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mbria"/>
                          <a:cs typeface="Times New Roman"/>
                        </a:rPr>
                        <a:t>Trans Int 3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S15_88_RR_77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Times New Roman"/>
                          <a:ea typeface="Cambria"/>
                          <a:cs typeface="Times New Roman"/>
                        </a:rPr>
                        <a:t>Trans </a:t>
                      </a:r>
                      <a:r>
                        <a:rPr lang="en-US" sz="1100" dirty="0" err="1">
                          <a:latin typeface="Times New Roman"/>
                          <a:ea typeface="Cambria"/>
                          <a:cs typeface="Times New Roman"/>
                        </a:rPr>
                        <a:t>Int</a:t>
                      </a:r>
                      <a:r>
                        <a:rPr lang="en-US" sz="1100" dirty="0">
                          <a:latin typeface="Times New Roman"/>
                          <a:ea typeface="Cambria"/>
                          <a:cs typeface="Times New Roman"/>
                        </a:rPr>
                        <a:t> 4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S15_88_RR_78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mbria"/>
                          <a:cs typeface="Times New Roman"/>
                        </a:rPr>
                        <a:t>Trans Int 5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S15_88_RR_88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Times New Roman"/>
                          <a:ea typeface="Cambria"/>
                          <a:cs typeface="Times New Roman"/>
                        </a:rPr>
                        <a:t>Rest EC 5min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495800" y="1295400"/>
          <a:ext cx="4064000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Block Name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Task Name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S15_88_RR_89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Times New Roman"/>
                          <a:ea typeface="Cambria"/>
                          <a:cs typeface="Times New Roman"/>
                        </a:rPr>
                        <a:t>My Friendly.. (Gallant 3)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S15_88_RR_91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Times New Roman"/>
                          <a:ea typeface="Cambria"/>
                          <a:cs typeface="Times New Roman"/>
                        </a:rPr>
                        <a:t>Naked (Gallant 4)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S15_88_RR_92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mbria"/>
                          <a:cs typeface="Times New Roman"/>
                        </a:rPr>
                        <a:t>ER 1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S15_88_RR_93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mbria"/>
                          <a:cs typeface="Times New Roman"/>
                        </a:rPr>
                        <a:t>Recall 1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S15_88_RR_94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mbria"/>
                          <a:cs typeface="Times New Roman"/>
                        </a:rPr>
                        <a:t>ER 2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S15_88_RR_95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mbria"/>
                          <a:cs typeface="Times New Roman"/>
                        </a:rPr>
                        <a:t>Recall 2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S15_88_RR_96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Cambria"/>
                          <a:cs typeface="Times New Roman"/>
                        </a:rPr>
                        <a:t>ER 3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S15_88_RR_97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Times New Roman"/>
                          <a:ea typeface="Cambria"/>
                          <a:cs typeface="Times New Roman"/>
                        </a:rPr>
                        <a:t>Recall 3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S15_88_RR_98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Times New Roman"/>
                          <a:ea typeface="Cambria"/>
                          <a:cs typeface="Times New Roman"/>
                        </a:rPr>
                        <a:t>Trans Learning 6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S15_88_RR_99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Times New Roman"/>
                          <a:ea typeface="Cambria"/>
                          <a:cs typeface="Times New Roman"/>
                        </a:rPr>
                        <a:t>Rest EC 5 min 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S15_88_RR_100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Times New Roman"/>
                          <a:ea typeface="Cambria"/>
                          <a:cs typeface="Times New Roman"/>
                        </a:rPr>
                        <a:t>Classroom Baseline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S15_88_RR_102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Times New Roman"/>
                          <a:ea typeface="Cambria"/>
                          <a:cs typeface="Times New Roman"/>
                        </a:rPr>
                        <a:t>Calculia Recording 1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S15_88_RR_103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Times New Roman"/>
                          <a:ea typeface="Cambria"/>
                          <a:cs typeface="Times New Roman"/>
                        </a:rPr>
                        <a:t>Calculia Recording 2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Tasks Run</a:t>
            </a:r>
            <a:endParaRPr lang="en-US" dirty="0"/>
          </a:p>
        </p:txBody>
      </p:sp>
      <p:pic>
        <p:nvPicPr>
          <p:cNvPr id="6" name="Picture 5" descr="SHICEP-tree_logo-01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52400"/>
            <a:ext cx="685800" cy="1076368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286000" y="1066800"/>
          <a:ext cx="4064000" cy="5448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278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Block Name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Task Name</a:t>
                      </a:r>
                      <a:endParaRPr lang="en-US" dirty="0"/>
                    </a:p>
                  </a:txBody>
                  <a:tcPr anchor="ctr"/>
                </a:tc>
              </a:tr>
              <a:tr h="2989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S15_88_RR_104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Times New Roman"/>
                          <a:ea typeface="Cambria"/>
                          <a:cs typeface="Times New Roman"/>
                        </a:rPr>
                        <a:t>Calculia _Act 3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989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S15_88_RR_105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Times New Roman"/>
                          <a:ea typeface="Cambria"/>
                          <a:cs typeface="Times New Roman"/>
                        </a:rPr>
                        <a:t>Alex (SS2)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989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S15_88_RR_106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Times New Roman"/>
                          <a:ea typeface="Cambria"/>
                          <a:cs typeface="Times New Roman"/>
                        </a:rPr>
                        <a:t>Alex (SS2)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989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S15_88_RR_107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Times New Roman"/>
                          <a:ea typeface="Cambria"/>
                          <a:cs typeface="Times New Roman"/>
                        </a:rPr>
                        <a:t>Alex (SS2)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989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S15_88_RR_108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Times New Roman"/>
                          <a:ea typeface="Cambria"/>
                          <a:cs typeface="Times New Roman"/>
                        </a:rPr>
                        <a:t>Alex (SS2)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989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S15_88_RR_109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Times New Roman"/>
                          <a:ea typeface="Cambria"/>
                          <a:cs typeface="Times New Roman"/>
                        </a:rPr>
                        <a:t>Landmark Study 1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989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S15_88_RR_110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Times New Roman"/>
                          <a:ea typeface="Cambria"/>
                          <a:cs typeface="Times New Roman"/>
                        </a:rPr>
                        <a:t>Landmark Test 1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989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S15_88_RR_111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Times New Roman"/>
                          <a:ea typeface="Cambria"/>
                          <a:cs typeface="Times New Roman"/>
                        </a:rPr>
                        <a:t>Landmark Study 2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989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S15_88_RR_112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Times New Roman"/>
                          <a:ea typeface="Cambria"/>
                          <a:cs typeface="Times New Roman"/>
                        </a:rPr>
                        <a:t>Landmark Test 2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989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S15_88_RR_113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Times New Roman"/>
                          <a:ea typeface="Cambria"/>
                          <a:cs typeface="Times New Roman"/>
                        </a:rPr>
                        <a:t>Landmark Study 3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989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S15_88_RR_114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Times New Roman"/>
                          <a:ea typeface="Cambria"/>
                          <a:cs typeface="Times New Roman"/>
                        </a:rPr>
                        <a:t>Landmark Test 3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989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S15_88_RR_115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Times New Roman"/>
                          <a:ea typeface="Cambria"/>
                          <a:cs typeface="Times New Roman"/>
                        </a:rPr>
                        <a:t>Landmark Study 4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989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S15_88_RR_117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Times New Roman"/>
                          <a:ea typeface="Cambria"/>
                          <a:cs typeface="Times New Roman"/>
                        </a:rPr>
                        <a:t>Landmark Test 4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989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S15_88_RR_118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Times New Roman"/>
                          <a:ea typeface="Cambria"/>
                          <a:cs typeface="Times New Roman"/>
                        </a:rPr>
                        <a:t>Kanwisher 1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989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S15_88_RR_119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Times New Roman"/>
                          <a:ea typeface="Cambria"/>
                          <a:cs typeface="Times New Roman"/>
                        </a:rPr>
                        <a:t>Kanwisher 2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989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S15_88_RR_120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Times New Roman"/>
                          <a:ea typeface="Cambria"/>
                          <a:cs typeface="Times New Roman"/>
                        </a:rPr>
                        <a:t>Kanwisher 3 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989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Times New Roman"/>
                        </a:rPr>
                        <a:t>S15_88_RR_121</a:t>
                      </a:r>
                      <a:endParaRPr lang="en-US" sz="120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Times New Roman"/>
                          <a:ea typeface="Cambria"/>
                          <a:cs typeface="Times New Roman"/>
                        </a:rPr>
                        <a:t>Classroom Passive</a:t>
                      </a:r>
                      <a:endParaRPr lang="en-US" sz="1200" dirty="0"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EBS Results </a:t>
            </a:r>
            <a:endParaRPr lang="en-US" dirty="0"/>
          </a:p>
        </p:txBody>
      </p:sp>
      <p:pic>
        <p:nvPicPr>
          <p:cNvPr id="4" name="Content Placeholder 3" descr="IMG_8189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235" y="1600200"/>
            <a:ext cx="6035530" cy="4525963"/>
          </a:xfrm>
          <a:prstGeom prst="rect">
            <a:avLst/>
          </a:prstGeom>
        </p:spPr>
      </p:pic>
      <p:pic>
        <p:nvPicPr>
          <p:cNvPr id="5" name="Picture 4" descr="SHICEP-tree_logo-01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52400"/>
            <a:ext cx="685800" cy="107636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09600" y="1371600"/>
          <a:ext cx="7763201" cy="5358444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444310"/>
                <a:gridCol w="1836422"/>
                <a:gridCol w="1264922"/>
                <a:gridCol w="3217547"/>
              </a:tblGrid>
              <a:tr h="804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Electrode Contacts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mAmps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After-discharges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Clinical Response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5-6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5-6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6-13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6-13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13-21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21-29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8047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29-37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Not delivered (impedence)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29-37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LG 16-15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15-14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14-13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8047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13-12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Right thumb twitch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120713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12-5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Right thumb/hand twitch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20-13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11-12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8047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11-19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Not delivered (impedence)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11-4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20118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10-3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Speech difficulty (tongue movement impaired)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20118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11-3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Speech difficulty (tongue movement impaired)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8047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11-19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Not delivered (impedence)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16095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3-12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Right hand and tongue movement impaired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8047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12-21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Right hand tonic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8047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21-28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Not delivered (impedence)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28-36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8047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28-36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Not delivered (impedence)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20118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37-36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Pressure sensation, right thigh and left forearm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36-44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35-43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EBS Results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SHICEP-tree_logo-01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52400"/>
            <a:ext cx="685800" cy="10763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Recording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Neural signal sampling rate		1525.88 Hz</a:t>
            </a:r>
          </a:p>
          <a:p>
            <a:r>
              <a:rPr lang="en-US" dirty="0" smtClean="0"/>
              <a:t>Photodiode sampling rate		24,414 Hz</a:t>
            </a:r>
          </a:p>
          <a:p>
            <a:r>
              <a:rPr lang="en-US" dirty="0" smtClean="0"/>
              <a:t>High pass filter				0.3Hz </a:t>
            </a:r>
          </a:p>
          <a:p>
            <a:r>
              <a:rPr lang="en-US" dirty="0" smtClean="0"/>
              <a:t>Low pass filter 				300Hz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iEEG</a:t>
            </a:r>
            <a:r>
              <a:rPr lang="en-US" dirty="0" smtClean="0"/>
              <a:t> .mat files correspond to </a:t>
            </a:r>
            <a:r>
              <a:rPr lang="en-US" dirty="0" err="1" smtClean="0"/>
              <a:t>ECoG</a:t>
            </a:r>
            <a:r>
              <a:rPr lang="en-US" dirty="0" smtClean="0"/>
              <a:t> data per channel</a:t>
            </a:r>
          </a:p>
          <a:p>
            <a:r>
              <a:rPr lang="en-US" dirty="0" smtClean="0"/>
              <a:t>Four </a:t>
            </a:r>
            <a:r>
              <a:rPr lang="en-US" dirty="0" err="1" smtClean="0"/>
              <a:t>pdio</a:t>
            </a:r>
            <a:r>
              <a:rPr lang="en-US" dirty="0" smtClean="0"/>
              <a:t> files correspond to </a:t>
            </a:r>
            <a:r>
              <a:rPr lang="en-US" dirty="0" err="1" smtClean="0"/>
              <a:t>mic</a:t>
            </a:r>
            <a:r>
              <a:rPr lang="en-US" dirty="0" smtClean="0"/>
              <a:t> (#1), photodiode (#2), and speakers (#3 , #4). </a:t>
            </a:r>
          </a:p>
          <a:p>
            <a:pPr lvl="1"/>
            <a:r>
              <a:rPr lang="en-US" dirty="0" smtClean="0"/>
              <a:t>The second </a:t>
            </a:r>
            <a:r>
              <a:rPr lang="en-US" dirty="0" err="1" smtClean="0"/>
              <a:t>pdio</a:t>
            </a:r>
            <a:r>
              <a:rPr lang="en-US" dirty="0" smtClean="0"/>
              <a:t> file is for the photodiode (Pdio-subjname-02.mat).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38200" y="1066800"/>
          <a:ext cx="7763201" cy="548640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444310"/>
                <a:gridCol w="1836422"/>
                <a:gridCol w="1264922"/>
                <a:gridCol w="3217547"/>
              </a:tblGrid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Electrode Contacts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mAmps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After-discharges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Clinical Response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/>
                </a:tc>
              </a:tr>
              <a:tr h="804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LG 42-43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8047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42-34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Not delivered (impedence)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34-35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Not delivered (impedence)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50-42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8047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50-51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LG 41-33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Not delivered (impedence)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41-49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LG 41-49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LG 49-57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8047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49-57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8047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33-25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Not delivered (impedence)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8047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25-17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Not delivered (impedence)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LG 17-9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Not delivered (impedence)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OC 1-17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OC 2-18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OC 3-19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OC 4-20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OC 21-22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OC 22-23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OC 23-24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OC 24-25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OC 25-26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OC 26-27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OC 27-28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OC 28-29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OC 29-30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OC 30-31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OC 31-32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OC 16-15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EBS Results </a:t>
            </a:r>
            <a:endParaRPr lang="en-US" dirty="0"/>
          </a:p>
        </p:txBody>
      </p:sp>
      <p:pic>
        <p:nvPicPr>
          <p:cNvPr id="6" name="Picture 5" descr="SHICEP-tree_logo-01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52400"/>
            <a:ext cx="685800" cy="107636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EBS Results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057400" y="1447800"/>
          <a:ext cx="5751839" cy="201168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444310"/>
                <a:gridCol w="614047"/>
                <a:gridCol w="1264922"/>
                <a:gridCol w="2428560"/>
              </a:tblGrid>
              <a:tr h="4023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Electrode Contacts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mAmps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After-discharges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Clinical Response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/>
                </a:tc>
              </a:tr>
              <a:tr h="40238">
                <a:tc>
                  <a:txBody>
                    <a:bodyPr/>
                    <a:lstStyle/>
                    <a:p>
                      <a:r>
                        <a:rPr lang="en-US" sz="1200" dirty="0"/>
                        <a:t>OC 15-14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r>
                        <a:rPr lang="en-US" sz="1200"/>
                        <a:t>OC 14-13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r>
                        <a:rPr lang="en-US" sz="1200"/>
                        <a:t>OC 13-12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r>
                        <a:rPr lang="en-US" sz="1200"/>
                        <a:t>OC 12-11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r>
                        <a:rPr lang="en-US" sz="1200"/>
                        <a:t>OC 11-10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r>
                        <a:rPr lang="en-US" sz="1200"/>
                        <a:t>OC 10-9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r>
                        <a:rPr lang="en-US" sz="1200"/>
                        <a:t>OC 9-8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r>
                        <a:rPr lang="en-US" sz="1200"/>
                        <a:t>OC 8-7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120713">
                <a:tc>
                  <a:txBody>
                    <a:bodyPr/>
                    <a:lstStyle/>
                    <a:p>
                      <a:r>
                        <a:rPr lang="en-US" sz="1200"/>
                        <a:t>OC 12-28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10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None (able to read during stimulus)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  <a:tr h="40238">
                <a:tc>
                  <a:txBody>
                    <a:bodyPr/>
                    <a:lstStyle/>
                    <a:p>
                      <a:r>
                        <a:rPr lang="en-US" sz="1200"/>
                        <a:t>OC 12-28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10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None</a:t>
                      </a:r>
                      <a:endParaRPr lang="en-US" sz="1200" b="0" i="0">
                        <a:latin typeface="Arial"/>
                      </a:endParaRPr>
                    </a:p>
                  </a:txBody>
                  <a:tcPr marL="6986" marR="6986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  <a:endParaRPr lang="en-US" sz="1200" b="0" i="0" dirty="0">
                        <a:latin typeface="Arial"/>
                      </a:endParaRPr>
                    </a:p>
                  </a:txBody>
                  <a:tcPr marL="6986" marR="6986" marT="0" marB="0" anchor="ctr"/>
                </a:tc>
              </a:tr>
            </a:tbl>
          </a:graphicData>
        </a:graphic>
      </p:graphicFrame>
      <p:pic>
        <p:nvPicPr>
          <p:cNvPr id="7" name="Picture 6" descr="SHICEP-tree_logo-01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52400"/>
            <a:ext cx="685800" cy="107636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Heat-Map</a:t>
            </a:r>
            <a:endParaRPr lang="en-US" dirty="0"/>
          </a:p>
        </p:txBody>
      </p:sp>
      <p:pic>
        <p:nvPicPr>
          <p:cNvPr id="1026" name="Picture 2" descr="Z:\Current Patient\RR\Kanwisher_Lang_Map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0177" y="1600200"/>
            <a:ext cx="3323646" cy="4525963"/>
          </a:xfrm>
          <a:prstGeom prst="rect">
            <a:avLst/>
          </a:prstGeom>
          <a:noFill/>
        </p:spPr>
      </p:pic>
      <p:pic>
        <p:nvPicPr>
          <p:cNvPr id="4" name="Picture 3" descr="SHICEP-tree_logo-01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52400"/>
            <a:ext cx="685800" cy="107636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Operative Photos</a:t>
            </a:r>
            <a:endParaRPr lang="en-US" dirty="0"/>
          </a:p>
        </p:txBody>
      </p:sp>
      <p:pic>
        <p:nvPicPr>
          <p:cNvPr id="1026" name="Picture 2" descr="C:\Users\Brett\AppData\Local\Temp\IMG_8099.jpe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4415" y="1600200"/>
            <a:ext cx="5695170" cy="4525963"/>
          </a:xfrm>
          <a:prstGeom prst="rect">
            <a:avLst/>
          </a:prstGeom>
          <a:noFill/>
        </p:spPr>
      </p:pic>
      <p:pic>
        <p:nvPicPr>
          <p:cNvPr id="4" name="Picture 3" descr="SHICEP-tree_logo-01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52400"/>
            <a:ext cx="685800" cy="107636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Operative Photos</a:t>
            </a:r>
            <a:br>
              <a:rPr lang="en-US" dirty="0" smtClean="0"/>
            </a:br>
            <a:r>
              <a:rPr lang="en-US" dirty="0" smtClean="0"/>
              <a:t>Post-implantation pre-closure</a:t>
            </a:r>
            <a:endParaRPr lang="en-US" dirty="0"/>
          </a:p>
        </p:txBody>
      </p:sp>
      <p:pic>
        <p:nvPicPr>
          <p:cNvPr id="2050" name="Picture 2" descr="C:\Users\Brett\AppData\Local\Temp\IMG_8103.jpe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6698" y="1600200"/>
            <a:ext cx="5770603" cy="4525963"/>
          </a:xfrm>
          <a:prstGeom prst="rect">
            <a:avLst/>
          </a:prstGeom>
          <a:noFill/>
        </p:spPr>
      </p:pic>
      <p:pic>
        <p:nvPicPr>
          <p:cNvPr id="4" name="Picture 3" descr="SHICEP-tree_logo-01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52400"/>
            <a:ext cx="685800" cy="107636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Operative Photos</a:t>
            </a:r>
            <a:br>
              <a:rPr lang="en-US" dirty="0" smtClean="0"/>
            </a:br>
            <a:r>
              <a:rPr lang="en-US" dirty="0" smtClean="0"/>
              <a:t>Post-implantation pre-resection</a:t>
            </a:r>
            <a:endParaRPr lang="en-US" dirty="0"/>
          </a:p>
        </p:txBody>
      </p:sp>
      <p:pic>
        <p:nvPicPr>
          <p:cNvPr id="4" name="Content Placeholder 3" descr="IMG_8194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22388" r="-2238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61993" y="2962870"/>
            <a:ext cx="1614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Significant shift</a:t>
            </a:r>
          </a:p>
          <a:p>
            <a:r>
              <a:rPr lang="en-US" dirty="0" smtClean="0"/>
              <a:t>e.g., 43-42 </a:t>
            </a:r>
          </a:p>
          <a:p>
            <a:r>
              <a:rPr lang="en-US" dirty="0" smtClean="0"/>
              <a:t>and the vein</a:t>
            </a:r>
            <a:endParaRPr lang="en-US" dirty="0"/>
          </a:p>
        </p:txBody>
      </p:sp>
      <p:pic>
        <p:nvPicPr>
          <p:cNvPr id="6" name="Picture 5" descr="SHICEP-tree_logo-01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52400"/>
            <a:ext cx="685800" cy="10763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44718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Channel Numbers</a:t>
            </a:r>
            <a:endParaRPr lang="en-US" dirty="0"/>
          </a:p>
        </p:txBody>
      </p:sp>
      <p:pic>
        <p:nvPicPr>
          <p:cNvPr id="8" name="Picture 7" descr="SHICEP-tree_logo-01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52400"/>
            <a:ext cx="685800" cy="1076368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693686958"/>
              </p:ext>
            </p:extLst>
          </p:nvPr>
        </p:nvGraphicFramePr>
        <p:xfrm>
          <a:off x="1524000" y="1397000"/>
          <a:ext cx="6096000" cy="22250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Clinical</a:t>
                      </a:r>
                      <a:r>
                        <a:rPr lang="en-US" baseline="0" dirty="0" smtClean="0"/>
                        <a:t> Label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ECoG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Channes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OC 1-32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1-32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 1-24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33-56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TP 6-10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57-61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EMPTY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62-64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LG 1-64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65-128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Lateral View</a:t>
            </a:r>
            <a:endParaRPr lang="en-US" dirty="0"/>
          </a:p>
        </p:txBody>
      </p:sp>
      <p:pic>
        <p:nvPicPr>
          <p:cNvPr id="9218" name="Picture 2" descr="C:\Users\Brett\Documents\MATLAB\mesh\data_S15_83_RR\figures\S15_83_RRmesh_270    0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8" cy="4525963"/>
          </a:xfrm>
          <a:prstGeom prst="rect">
            <a:avLst/>
          </a:prstGeom>
          <a:noFill/>
        </p:spPr>
      </p:pic>
      <p:pic>
        <p:nvPicPr>
          <p:cNvPr id="5" name="Picture 4" descr="SHICEP-tree_logo-01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52400"/>
            <a:ext cx="1019556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Anterio</a:t>
            </a:r>
            <a:r>
              <a:rPr lang="en-US" dirty="0" smtClean="0"/>
              <a:t> Lateral View</a:t>
            </a:r>
            <a:endParaRPr lang="en-US" dirty="0"/>
          </a:p>
        </p:txBody>
      </p:sp>
      <p:pic>
        <p:nvPicPr>
          <p:cNvPr id="10242" name="Picture 2" descr="C:\Users\Brett\Documents\MATLAB\mesh\data_S15_83_RR\figures\S15_83_RRmesh_200    0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8" cy="4525963"/>
          </a:xfrm>
          <a:prstGeom prst="rect">
            <a:avLst/>
          </a:prstGeom>
          <a:noFill/>
        </p:spPr>
      </p:pic>
      <p:pic>
        <p:nvPicPr>
          <p:cNvPr id="5" name="Picture 4" descr="SHICEP-tree_logo-01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52400"/>
            <a:ext cx="1019556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Mesial</a:t>
            </a:r>
            <a:r>
              <a:rPr lang="en-US" dirty="0" smtClean="0"/>
              <a:t> View</a:t>
            </a:r>
            <a:endParaRPr lang="en-US" dirty="0"/>
          </a:p>
        </p:txBody>
      </p:sp>
      <p:pic>
        <p:nvPicPr>
          <p:cNvPr id="12290" name="Picture 2" descr="C:\Users\Brett\Documents\MATLAB\mesh\data_S15_83_RR\figures\S15_83_RRmesh_90   0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8" cy="4525963"/>
          </a:xfrm>
          <a:prstGeom prst="rect">
            <a:avLst/>
          </a:prstGeom>
          <a:noFill/>
        </p:spPr>
      </p:pic>
      <p:pic>
        <p:nvPicPr>
          <p:cNvPr id="5" name="Picture 4" descr="SHICEP-tree_logo-01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52400"/>
            <a:ext cx="1019556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Mesial</a:t>
            </a:r>
            <a:r>
              <a:rPr lang="en-US" dirty="0" smtClean="0"/>
              <a:t> View</a:t>
            </a:r>
            <a:endParaRPr lang="en-US" dirty="0"/>
          </a:p>
        </p:txBody>
      </p:sp>
      <p:pic>
        <p:nvPicPr>
          <p:cNvPr id="13314" name="Picture 2" descr="C:\Users\Brett\Documents\MATLAB\mesh\data_S15_83_RR\figures\S15_83_RRmesh_60   0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8" cy="4525963"/>
          </a:xfrm>
          <a:prstGeom prst="rect">
            <a:avLst/>
          </a:prstGeom>
          <a:noFill/>
        </p:spPr>
      </p:pic>
      <p:pic>
        <p:nvPicPr>
          <p:cNvPr id="5" name="Picture 4" descr="SHICEP-tree_logo-01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52400"/>
            <a:ext cx="1019556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Ventral View</a:t>
            </a:r>
            <a:endParaRPr lang="en-US" dirty="0"/>
          </a:p>
        </p:txBody>
      </p:sp>
      <p:pic>
        <p:nvPicPr>
          <p:cNvPr id="11266" name="Picture 2" descr="C:\Users\Brett\Documents\MATLAB\mesh\data_S15_83_RR\figures\S15_83_RRmesh_180  -90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8" cy="4525963"/>
          </a:xfrm>
          <a:prstGeom prst="rect">
            <a:avLst/>
          </a:prstGeom>
          <a:noFill/>
        </p:spPr>
      </p:pic>
      <p:pic>
        <p:nvPicPr>
          <p:cNvPr id="5" name="Picture 4" descr="SHICEP-tree_logo-01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52400"/>
            <a:ext cx="1019556" cy="1600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1714</TotalTime>
  <Words>1176</Words>
  <Application>Microsoft Office PowerPoint</Application>
  <PresentationFormat>On-screen Show (4:3)</PresentationFormat>
  <Paragraphs>593</Paragraphs>
  <Slides>35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Patient S15_83_RR</vt:lpstr>
      <vt:lpstr>Neuropsych Information</vt:lpstr>
      <vt:lpstr>Recording Information</vt:lpstr>
      <vt:lpstr>Channel Numbers</vt:lpstr>
      <vt:lpstr>Lateral View</vt:lpstr>
      <vt:lpstr>Anterio Lateral View</vt:lpstr>
      <vt:lpstr>Mesial View</vt:lpstr>
      <vt:lpstr>Mesial View</vt:lpstr>
      <vt:lpstr>Ventral View</vt:lpstr>
      <vt:lpstr>Ventral View</vt:lpstr>
      <vt:lpstr>Lateral View</vt:lpstr>
      <vt:lpstr>Anterio – lateral View</vt:lpstr>
      <vt:lpstr>Mesial View</vt:lpstr>
      <vt:lpstr>Mesial View</vt:lpstr>
      <vt:lpstr>Lateral View White Matter</vt:lpstr>
      <vt:lpstr>Ventral View White Matter</vt:lpstr>
      <vt:lpstr>Mesial View White Matter</vt:lpstr>
      <vt:lpstr>Lateral View  Gray Matter</vt:lpstr>
      <vt:lpstr>Mesial View Gray Matter</vt:lpstr>
      <vt:lpstr>Posterior View White Matter</vt:lpstr>
      <vt:lpstr>Posterior View Gray Matter</vt:lpstr>
      <vt:lpstr>Ventral View  Gray Matter</vt:lpstr>
      <vt:lpstr>Channel Information</vt:lpstr>
      <vt:lpstr>Tasks Run</vt:lpstr>
      <vt:lpstr>Tasks Run</vt:lpstr>
      <vt:lpstr>Tasks Run</vt:lpstr>
      <vt:lpstr>Tasks Run</vt:lpstr>
      <vt:lpstr>EBS Results </vt:lpstr>
      <vt:lpstr>Slide 29</vt:lpstr>
      <vt:lpstr>EBS Results </vt:lpstr>
      <vt:lpstr>EBS Results</vt:lpstr>
      <vt:lpstr>Language Heat-Map</vt:lpstr>
      <vt:lpstr>Operative Photos</vt:lpstr>
      <vt:lpstr>Operative Photos Post-implantation pre-closure</vt:lpstr>
      <vt:lpstr>Operative Photos Post-implantation pre-resection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JT</dc:title>
  <dc:creator>Vinitha</dc:creator>
  <cp:lastModifiedBy>Brett</cp:lastModifiedBy>
  <cp:revision>214</cp:revision>
  <dcterms:created xsi:type="dcterms:W3CDTF">2012-06-18T22:13:33Z</dcterms:created>
  <dcterms:modified xsi:type="dcterms:W3CDTF">2015-02-21T00:00:17Z</dcterms:modified>
</cp:coreProperties>
</file>